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6A4C1-B8C4-4E4C-AA26-9CC81A9CD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13F599-21EF-4A60-983D-6D73851E7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4D09F-9472-4D98-8D6E-C46EE70CD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2D0A4-F215-42B1-BC40-821103E59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46FE2-25E7-4ED8-BF5E-A66985026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5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1768-799B-4990-BA56-759CA26C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6C582-F51D-46FB-8E09-8CB1FBFFC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EB94A-75B4-43DE-88B9-0EE992804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39B98-C6F6-4F49-A628-A9B912ACA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E417E-DB37-45FE-AFA4-3682F3DB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91899F-6C61-4F5C-83BE-0BA92C22F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2F3E1-F11C-4805-ADF7-5DD1D0D7C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97D58-F192-4CB7-82AA-9742C733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EF360-87FD-4FB9-8C00-90163085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DBC49-EEC0-43BD-B538-EF4ACF945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5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1E80-E658-402C-A911-8C47DE371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2E0E5-8C72-4D02-A184-041E83771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6CE28-29B3-46B5-9022-F45D2940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18832-1A45-4FC6-80ED-6AB5C074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C816-26F0-4F58-A651-3C9D25C7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19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E8943-3ADC-4E5C-AADB-B7DE6DDB4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06E1F-B8C6-499A-A856-DA5831F26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BAF74-F1B9-40CF-9E1E-F0402F7E7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4B0FD-4EDA-45AF-AFB5-CFA09699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8BDBA-6C96-4159-BF68-3F18C8C9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B730-62C7-4517-8413-BE0BF926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74B87-226D-40FF-93B7-4EB4CD2C6C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97627-F4A4-4408-B943-D929F243B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D5B49-2034-4C34-932C-435058A26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80324-9D94-4CB9-9368-6FA84ADDC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64AC7-4DA8-4855-BBF7-E327B24B5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71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9E9F-93D1-42A0-9C87-FB077564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1A53D-2600-4F89-BBDB-8B32414F6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6228C7-9392-49CB-9AE8-A60919654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292B8-FCF0-4C34-AEEA-B37B8CFE07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9890B6-C627-4F21-824C-48EB3A9BE8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E8EE60-817F-4B5E-965C-C4BF33C59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65608-6320-4E10-BE35-7DC02A79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47D134-BD3E-4BC6-B12C-85C028FB1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1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BE76-CBF5-40C4-8409-55774FFB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BB6863-A762-440B-9511-4BA3F260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1B1CF-1409-4121-A1B5-5C61D6F03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BA7C4F-B721-49C9-A840-C2F77942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06BD1F-393F-43F3-B353-B0BEC340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BED55E-AF63-455D-A3EF-2965AF47E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4E07C-B131-4C59-8633-41B715424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6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9471-CBB9-418E-B577-11EE0A555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655FA-712C-4CEE-98FD-83C761F84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3DEA2-A7BE-4AA9-B513-C6CCEA4A6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D3DFC-2F9A-4103-B1F2-544BA4810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8DBB2-A070-40C4-8C23-137805D4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9E3E52-A35A-4C55-AD7E-86ED37A6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8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20D6F-D21D-4CBA-AD0E-11AE0D89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7C07B3-E632-491E-BE17-6B6A7CB6A7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3359EC-4045-4383-985B-F53CAF0E9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82D55-FFCC-44EF-AA43-3278BE71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AC3AD-7B23-41A0-A4B1-32196671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41477-1D68-4C7C-A3BD-9DC28F5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2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F6A427-FCAE-4896-8005-72E93464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D6DBA-C7BF-4DF5-A5F1-F0002D6A0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56805-41A2-47B1-B98C-5261FC5E07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6E42A-AC3A-4D8E-9FD1-83FD8F7E831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56CD0-149B-446D-8B95-9D34DFBA8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D686-725B-4231-AEAD-31CA5526D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2F161-A7FB-4096-9FD5-D6FCC28FD1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7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27C3-C945-4505-BE22-27705548D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Ground Track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D79D8-753F-4EDD-A681-6C5362AFEA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Nicholas Delurgio</a:t>
            </a:r>
          </a:p>
        </p:txBody>
      </p:sp>
    </p:spTree>
    <p:extLst>
      <p:ext uri="{BB962C8B-B14F-4D97-AF65-F5344CB8AC3E}">
        <p14:creationId xmlns:p14="http://schemas.microsoft.com/office/powerpoint/2010/main" val="1245298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7ADD-32EB-48C1-9D15-3BB9237E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e) [a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Ω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] = [15000 0.5 50 0 0 0]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DB31F-9FEE-4874-ABEC-CEF3B3422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8" y="1795380"/>
            <a:ext cx="3234462" cy="1839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381429-FE10-41AF-A9AE-0FC88348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28" y="3617545"/>
            <a:ext cx="3484695" cy="23740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87846-430B-4713-820F-DC2DDDD7D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523" y="3900704"/>
            <a:ext cx="2459324" cy="2090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8B418F-F916-4759-A194-7A616CCB6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290" y="1795380"/>
            <a:ext cx="2709557" cy="2138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ACD810-F6AA-484D-996E-834002A1759B}"/>
              </a:ext>
            </a:extLst>
          </p:cNvPr>
          <p:cNvSpPr txBox="1"/>
          <p:nvPr/>
        </p:nvSpPr>
        <p:spPr>
          <a:xfrm>
            <a:off x="7273212" y="1795380"/>
            <a:ext cx="4418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eccentricity seen by closely spaced dots at apogee and farther dots at perigee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Inclination same as (a) and (c), provides similar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0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CFEF-F68E-453B-B54C-EA88BDBC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f) [a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Ω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] = [15000 0.5 50 90 0 0]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9B929-C923-495B-A56C-F8D085B26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643" y="1485901"/>
            <a:ext cx="3995296" cy="2266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6EAAF-7AC6-47B9-9873-81BA71F74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43" y="3752492"/>
            <a:ext cx="3547620" cy="2919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AF7975-3DBF-4C8C-A4A1-0DA2B6BB5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750" y="3752492"/>
            <a:ext cx="3360008" cy="2919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E64E62-1215-4887-A1C9-253AAEC96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020" y="1485901"/>
            <a:ext cx="2827737" cy="2266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17C529-404E-4E9A-A9AA-A0AFF68FCE2E}"/>
              </a:ext>
            </a:extLst>
          </p:cNvPr>
          <p:cNvSpPr txBox="1"/>
          <p:nvPr/>
        </p:nvSpPr>
        <p:spPr>
          <a:xfrm>
            <a:off x="7534469" y="1485901"/>
            <a:ext cx="4539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 shifted by 90 degrees from (e)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Slow part of ground track rotated 90 degrees counter-clockwise, now in southern hemisphere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50-degree inclination provides similar latitude ranges to previous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eccentricity provides variation in ground track speed</a:t>
            </a:r>
          </a:p>
        </p:txBody>
      </p:sp>
    </p:spTree>
    <p:extLst>
      <p:ext uri="{BB962C8B-B14F-4D97-AF65-F5344CB8AC3E}">
        <p14:creationId xmlns:p14="http://schemas.microsoft.com/office/powerpoint/2010/main" val="2085650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AC3E5-5E90-4077-A432-56348F435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g) [a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Ω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] = [15000 0.5 50 180 0 0]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8B127-58B8-4DD2-9E46-F1E05A95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50" y="1485802"/>
            <a:ext cx="3766121" cy="2255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B22DD-8916-4BA4-AA88-3ED45742B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0" y="3614737"/>
            <a:ext cx="3766120" cy="2675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CA545-629A-4ADA-883A-D2CBC4FFA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70" y="3771959"/>
            <a:ext cx="2969130" cy="2517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E76F0-C1AD-48C1-8001-177D519C79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"/>
          <a:stretch/>
        </p:blipFill>
        <p:spPr>
          <a:xfrm>
            <a:off x="4650870" y="1485802"/>
            <a:ext cx="2969130" cy="22861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81B5A4-95BB-4B9F-8946-170155461B6D}"/>
              </a:ext>
            </a:extLst>
          </p:cNvPr>
          <p:cNvSpPr txBox="1"/>
          <p:nvPr/>
        </p:nvSpPr>
        <p:spPr>
          <a:xfrm>
            <a:off x="7856376" y="1485802"/>
            <a:ext cx="4198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 shifted by 90 degrees again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Results in 90-degree shift counter-clockwise for ground track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Pattern is a reflection of (e)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Latitude range, and ground track step variation similar to (e) and (f)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51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E4A4-6B6F-4DA7-A4DA-1CBB3212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h) [a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Ω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] = [15000 0. 5 50 270 0 0]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62ADFC-3A1B-4D09-8949-79714E85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2" y="1519237"/>
            <a:ext cx="3905362" cy="2329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AD8887-34DF-480E-A241-31E1262C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82" y="3848966"/>
            <a:ext cx="3407631" cy="2918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85B274-906E-4313-A3E8-BF91E228B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340" y="3848965"/>
            <a:ext cx="3506615" cy="2918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6D3AC-6D23-4E65-A445-B652741D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544" y="1519237"/>
            <a:ext cx="2993411" cy="23383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35A4EA-B418-4D7A-8BC6-A99CCB79584E}"/>
              </a:ext>
            </a:extLst>
          </p:cNvPr>
          <p:cNvSpPr txBox="1"/>
          <p:nvPr/>
        </p:nvSpPr>
        <p:spPr>
          <a:xfrm>
            <a:off x="7464490" y="1519237"/>
            <a:ext cx="44880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 shifted by 90 degrees again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Apogee now in the northern hemisphere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90-degree rotation counter-clockwise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Reflection of (f)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Provides good coverage for population centers across globe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 track step variation and Latitude ranges similar to previous scenarios</a:t>
            </a:r>
          </a:p>
        </p:txBody>
      </p:sp>
    </p:spTree>
    <p:extLst>
      <p:ext uri="{BB962C8B-B14F-4D97-AF65-F5344CB8AC3E}">
        <p14:creationId xmlns:p14="http://schemas.microsoft.com/office/powerpoint/2010/main" val="119657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3899E-5925-4815-B115-8B7A346A8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Ground Track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523A2-111A-42CB-8F4B-6A526DC44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determine orbit, loop through M and N until semi-major axis is within the bounds specified [6678, 6683] km</a:t>
            </a:r>
          </a:p>
          <a:p>
            <a:pPr marL="0" indent="0">
              <a:buNone/>
            </a:pPr>
            <a:r>
              <a:rPr lang="en-US" dirty="0"/>
              <a:t>Semi-Major Axis: </a:t>
            </a:r>
            <a:r>
              <a:rPr lang="en-US" b="0" i="0" u="none" strike="noStrike" baseline="0" dirty="0">
                <a:cs typeface="Calibri" panose="020F0502020204030204" pitchFamily="34" charset="0"/>
              </a:rPr>
              <a:t>6680.256342908875 km</a:t>
            </a:r>
          </a:p>
          <a:p>
            <a:pPr marL="0" indent="0">
              <a:buNone/>
            </a:pPr>
            <a:r>
              <a:rPr lang="en-US" b="0" i="0" u="none" strike="noStrike" baseline="0" dirty="0">
                <a:cs typeface="Calibri" panose="020F0502020204030204" pitchFamily="34" charset="0"/>
              </a:rPr>
              <a:t>Earth Revolut</a:t>
            </a:r>
            <a:r>
              <a:rPr lang="en-US" dirty="0">
                <a:cs typeface="Calibri" panose="020F0502020204030204" pitchFamily="34" charset="0"/>
              </a:rPr>
              <a:t>ions (M): 7</a:t>
            </a:r>
          </a:p>
          <a:p>
            <a:pPr marL="0" indent="0">
              <a:buNone/>
            </a:pPr>
            <a:r>
              <a:rPr lang="en-US" b="0" i="0" u="none" strike="noStrike" baseline="0" dirty="0">
                <a:cs typeface="Calibri" panose="020F0502020204030204" pitchFamily="34" charset="0"/>
              </a:rPr>
              <a:t>Spacecraft Orbits (N)</a:t>
            </a:r>
            <a:r>
              <a:rPr lang="en-US" dirty="0">
                <a:cs typeface="Calibri" panose="020F0502020204030204" pitchFamily="34" charset="0"/>
              </a:rPr>
              <a:t>: 111</a:t>
            </a:r>
          </a:p>
          <a:p>
            <a:pPr marL="0" indent="0">
              <a:buNone/>
            </a:pPr>
            <a:r>
              <a:rPr lang="en-US" b="0" i="0" u="none" strike="noStrike" baseline="0" dirty="0">
                <a:cs typeface="Calibri" panose="020F0502020204030204" pitchFamily="34" charset="0"/>
              </a:rPr>
              <a:t>Time of repeat period = N*Orbit Period = 111*5433.8 s = 6.981 days</a:t>
            </a:r>
          </a:p>
          <a:p>
            <a:pPr marL="0" indent="0">
              <a:buNone/>
            </a:pPr>
            <a:endParaRPr lang="en-US" b="0" i="0" u="none" strike="noStrike" baseline="0" dirty="0"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69202-0766-4E3A-BC9F-2921FEC0A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279" y="2236388"/>
            <a:ext cx="368139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131F-F0FF-42DB-9887-5EC8DD7D3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Ground Track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EA5AD-54C6-4685-BE99-3280B84CD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1016" cy="4351338"/>
          </a:xfrm>
        </p:spPr>
        <p:txBody>
          <a:bodyPr/>
          <a:lstStyle/>
          <a:p>
            <a:r>
              <a:rPr lang="en-US" dirty="0"/>
              <a:t>This trajectory covers the surface of the earth well, due to its high inclination</a:t>
            </a:r>
          </a:p>
          <a:p>
            <a:pPr lvl="1"/>
            <a:r>
              <a:rPr lang="en-US" dirty="0"/>
              <a:t>Useful if the satellite requires global coverage to achieve its mission</a:t>
            </a:r>
          </a:p>
          <a:p>
            <a:r>
              <a:rPr lang="en-US" dirty="0"/>
              <a:t>Orbits are equally spaced for this repeat ground track</a:t>
            </a:r>
          </a:p>
          <a:p>
            <a:pPr lvl="1"/>
            <a:r>
              <a:rPr lang="en-US" dirty="0"/>
              <a:t>Angle between orbits = 360/N = 3.2432 deg</a:t>
            </a:r>
          </a:p>
          <a:p>
            <a:r>
              <a:rPr lang="en-US" dirty="0"/>
              <a:t>Required field of view = 3.2432/2</a:t>
            </a:r>
          </a:p>
          <a:p>
            <a:pPr marL="457200" lvl="1" indent="0">
              <a:buNone/>
            </a:pPr>
            <a:r>
              <a:rPr lang="en-US" dirty="0"/>
              <a:t>= </a:t>
            </a:r>
            <a:r>
              <a:rPr lang="en-US" b="1" dirty="0"/>
              <a:t>1.6216 degrees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46AFB-AC8B-4D06-A267-E2DEE1EEB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535" y="1690688"/>
            <a:ext cx="4614531" cy="34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F3C4-7343-4A63-B801-4AEE708F7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C1421-5226-4438-A95C-BDFA7BC42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groundTrack.m</a:t>
            </a:r>
            <a:endParaRPr lang="en-US" b="1" dirty="0"/>
          </a:p>
          <a:p>
            <a:r>
              <a:rPr lang="en-US" dirty="0"/>
              <a:t>Function with 10-dimensional input vector</a:t>
            </a:r>
          </a:p>
          <a:p>
            <a:r>
              <a:rPr lang="en-US" dirty="0"/>
              <a:t>Outputs are latitude, longitude, </a:t>
            </a:r>
            <a:r>
              <a:rPr lang="en-US" b="1" dirty="0" err="1"/>
              <a:t>r</a:t>
            </a:r>
            <a:r>
              <a:rPr lang="en-US" b="1" baseline="-25000" dirty="0" err="1"/>
              <a:t>IJK</a:t>
            </a:r>
            <a:r>
              <a:rPr lang="en-US" dirty="0"/>
              <a:t>, </a:t>
            </a:r>
            <a:r>
              <a:rPr lang="en-US" b="1" dirty="0" err="1"/>
              <a:t>r</a:t>
            </a:r>
            <a:r>
              <a:rPr lang="en-US" b="1" baseline="-25000" dirty="0" err="1"/>
              <a:t>ECEF</a:t>
            </a:r>
            <a:r>
              <a:rPr lang="en-US" dirty="0"/>
              <a:t>, Azimuth, Elevation</a:t>
            </a:r>
          </a:p>
          <a:p>
            <a:pPr marL="0" indent="0">
              <a:buNone/>
            </a:pPr>
            <a:r>
              <a:rPr lang="en-US" b="1" dirty="0" err="1"/>
              <a:t>groundTrackVizualize.m</a:t>
            </a:r>
            <a:endParaRPr lang="en-US" b="1" dirty="0"/>
          </a:p>
          <a:p>
            <a:r>
              <a:rPr lang="en-US" dirty="0"/>
              <a:t>Script that initializes initial conditions for orbit</a:t>
            </a:r>
          </a:p>
          <a:p>
            <a:r>
              <a:rPr lang="en-US" dirty="0"/>
              <a:t>Calls </a:t>
            </a:r>
            <a:r>
              <a:rPr lang="en-US" dirty="0" err="1"/>
              <a:t>groundTrack.m</a:t>
            </a:r>
            <a:r>
              <a:rPr lang="en-US" dirty="0"/>
              <a:t> to obtain solutions</a:t>
            </a:r>
          </a:p>
          <a:p>
            <a:r>
              <a:rPr lang="en-US" dirty="0"/>
              <a:t>Generates plots to visualize the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6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E9C3D-F8B5-4B3E-AB7B-2A7E7E5A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r</a:t>
            </a:r>
            <a:r>
              <a:rPr lang="en-US" b="1" baseline="-25000" dirty="0" err="1"/>
              <a:t>ijk</a:t>
            </a:r>
            <a:r>
              <a:rPr lang="en-US" dirty="0"/>
              <a:t> &amp; </a:t>
            </a:r>
            <a:r>
              <a:rPr lang="en-US" b="1" dirty="0" err="1"/>
              <a:t>r</a:t>
            </a:r>
            <a:r>
              <a:rPr lang="en-US" b="1" baseline="-25000" dirty="0" err="1"/>
              <a:t>ECEF</a:t>
            </a:r>
            <a:r>
              <a:rPr lang="en-US" dirty="0"/>
              <a:t> Trajectory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CBDBA-66AA-4D81-A2B0-8EA3F885AA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3725" cy="4750720"/>
          </a:xfrm>
        </p:spPr>
        <p:txBody>
          <a:bodyPr/>
          <a:lstStyle/>
          <a:p>
            <a:r>
              <a:rPr lang="en-US" b="1" dirty="0" err="1"/>
              <a:t>orbitPropogate.m</a:t>
            </a:r>
            <a:r>
              <a:rPr lang="en-US" dirty="0"/>
              <a:t>: function (developed in Mars project) that outputs true anomaly for a given time of flight.</a:t>
            </a:r>
          </a:p>
          <a:p>
            <a:pPr lvl="1"/>
            <a:r>
              <a:rPr lang="en-US" dirty="0"/>
              <a:t>Used in a for loop to create true anomaly values for each point in orbit</a:t>
            </a:r>
          </a:p>
          <a:p>
            <a:r>
              <a:rPr lang="en-US" dirty="0"/>
              <a:t>Convert orbital elements &amp; true anomaly values to state vector to get </a:t>
            </a:r>
            <a:r>
              <a:rPr lang="en-US" b="1" dirty="0" err="1"/>
              <a:t>r</a:t>
            </a:r>
            <a:r>
              <a:rPr lang="en-US" b="1" baseline="-25000" dirty="0" err="1"/>
              <a:t>ijk</a:t>
            </a:r>
            <a:r>
              <a:rPr lang="en-US" dirty="0"/>
              <a:t> trajectory</a:t>
            </a:r>
          </a:p>
          <a:p>
            <a:r>
              <a:rPr lang="en-US" dirty="0"/>
              <a:t>Multiply </a:t>
            </a:r>
            <a:r>
              <a:rPr lang="en-US" b="1" dirty="0" err="1"/>
              <a:t>r</a:t>
            </a:r>
            <a:r>
              <a:rPr lang="en-US" b="1" baseline="-25000" dirty="0" err="1"/>
              <a:t>ijk</a:t>
            </a:r>
            <a:r>
              <a:rPr lang="en-US" dirty="0"/>
              <a:t> by an R3 rotation matrix to get </a:t>
            </a:r>
            <a:r>
              <a:rPr lang="en-US" b="1" dirty="0" err="1"/>
              <a:t>r</a:t>
            </a:r>
            <a:r>
              <a:rPr lang="en-US" b="1" baseline="-25000" dirty="0" err="1"/>
              <a:t>ECEF</a:t>
            </a:r>
            <a:r>
              <a:rPr lang="en-US" dirty="0"/>
              <a:t> trajectory</a:t>
            </a:r>
          </a:p>
          <a:p>
            <a:pPr lvl="1"/>
            <a:r>
              <a:rPr lang="en-US" dirty="0"/>
              <a:t>Input to R3 is Greenwich Sidereal Time (</a:t>
            </a:r>
            <a:r>
              <a:rPr lang="el-GR" dirty="0"/>
              <a:t>ω</a:t>
            </a:r>
            <a:r>
              <a:rPr lang="en-US" dirty="0"/>
              <a:t>t+</a:t>
            </a:r>
            <a:r>
              <a:rPr lang="el-GR" dirty="0"/>
              <a:t>ϴ</a:t>
            </a:r>
            <a:r>
              <a:rPr lang="en-US" baseline="-25000" dirty="0"/>
              <a:t>g0</a:t>
            </a:r>
            <a:r>
              <a:rPr lang="en-US" dirty="0"/>
              <a:t>), where </a:t>
            </a:r>
            <a:r>
              <a:rPr lang="el-GR" dirty="0"/>
              <a:t>ω</a:t>
            </a:r>
            <a:r>
              <a:rPr lang="en-US" dirty="0"/>
              <a:t> is the rotation rate of the earth</a:t>
            </a:r>
          </a:p>
          <a:p>
            <a:pPr lvl="1"/>
            <a:r>
              <a:rPr lang="en-US" dirty="0"/>
              <a:t>Therefore, R3 input changes with each for loop iteration</a:t>
            </a:r>
          </a:p>
          <a:p>
            <a:r>
              <a:rPr lang="en-US" dirty="0"/>
              <a:t>Each trajectory plotted with an Earth-sized sphere object at the origin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DD6EA-F0F9-49AE-A748-6E8C1663F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50"/>
          <a:stretch/>
        </p:blipFill>
        <p:spPr>
          <a:xfrm>
            <a:off x="6653518" y="281655"/>
            <a:ext cx="5069910" cy="13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87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B12E-6D26-4E2D-B9B0-FAE069BE4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Track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A4733-2B32-4026-8FB0-6181EDB25F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each iteration, latitude and longitude obtained by the following trigonometric functions:</a:t>
                </a:r>
              </a:p>
              <a:p>
                <a:r>
                  <a:rPr lang="en-US" dirty="0"/>
                  <a:t>Latitude = </a:t>
                </a:r>
                <a:r>
                  <a:rPr lang="en-US" dirty="0" err="1"/>
                  <a:t>arcsin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𝐸𝐶𝐸𝐹𝑧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baseline="-25000" smtClean="0">
                            <a:latin typeface="Cambria Math" panose="02040503050406030204" pitchFamily="18" charset="0"/>
                          </a:rPr>
                          <m:t>𝑬𝑪𝑬𝑭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Longitude = arctan2(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𝐸𝐶𝐸𝐹𝑦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𝑟𝐸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𝐶𝐸𝐹𝑥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Longitude &amp; Latitude was plotted on a flat earth map, with Longitude on the x-axis and Latitude on the y-axis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7A4733-2B32-4026-8FB0-6181EDB25F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032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22CF-92EC-40B0-9EB0-4B64BB214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Azimuth &amp; Elevation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288C78-2A54-4D13-A6E6-423E5B54DE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Converted </a:t>
                </a:r>
                <a:r>
                  <a:rPr lang="en-US" b="1" dirty="0" err="1"/>
                  <a:t>r</a:t>
                </a:r>
                <a:r>
                  <a:rPr lang="en-US" b="1" baseline="-25000" dirty="0" err="1"/>
                  <a:t>ECEF</a:t>
                </a:r>
                <a:r>
                  <a:rPr lang="en-US" dirty="0"/>
                  <a:t> into Azimuth and Elevation by the following procedure:</a:t>
                </a:r>
              </a:p>
              <a:p>
                <a:pPr marL="0" indent="0">
                  <a:buNone/>
                </a:pPr>
                <a:r>
                  <a:rPr lang="en-US" dirty="0"/>
                  <a:t>1) Obtain </a:t>
                </a:r>
                <a:r>
                  <a:rPr lang="en-US" b="1" dirty="0" err="1"/>
                  <a:t>r</a:t>
                </a:r>
                <a:r>
                  <a:rPr lang="en-US" b="1" baseline="-25000" dirty="0" err="1"/>
                  <a:t>SEZ</a:t>
                </a:r>
                <a:r>
                  <a:rPr lang="en-US" dirty="0"/>
                  <a:t> by the following rotation matrix: </a:t>
                </a:r>
                <a:r>
                  <a:rPr lang="pt-BR" sz="14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inv(R3(-ObsLon)*R2(ObsLat-pi/2))</a:t>
                </a:r>
              </a:p>
              <a:p>
                <a:pPr marL="0" indent="0">
                  <a:buNone/>
                </a:pPr>
                <a:r>
                  <a:rPr lang="en-US" dirty="0"/>
                  <a:t>2) Subtract the radius of the earth to obtain 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𝜌</a:t>
                </a:r>
                <a:r>
                  <a:rPr lang="en-US" b="1" baseline="-25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SEZ</a:t>
                </a:r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3) Calculate Azimuth by Az = arctan2(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𝜌</a:t>
                </a:r>
                <a:r>
                  <a:rPr lang="en-US" baseline="-25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SEZy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,-𝜌</a:t>
                </a:r>
                <a:r>
                  <a:rPr lang="en-US" baseline="-25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SEZx</a:t>
                </a:r>
                <a:r>
                  <a:rPr lang="en-US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4) Calculate Elevation by El = </a:t>
                </a:r>
                <a:r>
                  <a:rPr lang="en-US" dirty="0" err="1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arcsin</a:t>
                </a:r>
                <a:r>
                  <a:rPr lang="en-US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 smtClean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en-US" baseline="-25000" dirty="0" smtClean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SEZz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b="1" dirty="0" smtClean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en-US" b="1" baseline="-25000" dirty="0" smtClean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SEZ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ea typeface="Cambria" panose="02040503050406030204" pitchFamily="18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288C78-2A54-4D13-A6E6-423E5B54D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365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C7BDD-6DC8-45BB-9D55-825FA7B8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a) [a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Ω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] = [7000 0.01 50 0 0 0]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DAC83-E340-466F-B326-5917FD971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7" y="1503011"/>
            <a:ext cx="4183464" cy="2423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5ADC66-9C73-4EED-B131-B3F8C5C4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87" y="3869659"/>
            <a:ext cx="3792940" cy="2834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3BDEEC-91C1-4527-A315-7AFF43687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503" y="3925471"/>
            <a:ext cx="3507187" cy="2779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6A19B8-F695-46E8-AC7F-7BF992D33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1" y="1503011"/>
            <a:ext cx="3005139" cy="24418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C7520F-EEC4-4346-B8F4-9B45BD498DD4}"/>
              </a:ext>
            </a:extLst>
          </p:cNvPr>
          <p:cNvSpPr txBox="1"/>
          <p:nvPr/>
        </p:nvSpPr>
        <p:spPr>
          <a:xfrm>
            <a:off x="7599784" y="1590869"/>
            <a:ext cx="43751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eccentricity means that ground track speed is fairly consistent, seen by near-equal spacing between dots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Inclination gives spacecraft good coverage for most of the earth’s population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Travels east on map because inclination is less than 90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76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236C7-E82D-40CF-9E0F-60B640680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b) [a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Ω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] = [7000 0.01 110 0 0 0]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9AC06-40C2-4A02-8749-6FEC9CDC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4" y="1328738"/>
            <a:ext cx="4062412" cy="2381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4EFB8C-9459-4307-BFF1-23F9A4E3B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3" y="3691597"/>
            <a:ext cx="3545867" cy="265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BBD98-F35D-4AAF-9188-E8B511207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141" y="3709988"/>
            <a:ext cx="3315641" cy="263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D6527-1E43-4DC5-B0FE-31430963F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751" y="1328739"/>
            <a:ext cx="2913031" cy="2381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123206-35ED-42E5-AC00-0C450177D1AD}"/>
              </a:ext>
            </a:extLst>
          </p:cNvPr>
          <p:cNvSpPr txBox="1"/>
          <p:nvPr/>
        </p:nvSpPr>
        <p:spPr>
          <a:xfrm>
            <a:off x="7428007" y="1385596"/>
            <a:ext cx="44312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Inclination greater than previous scenario, resulting in coverage of greater latitude ranges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Travels west on map since inclination is above 90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Spacing between dots still relatively equal, and similar to the previous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altitude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2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B5A3-147E-4A32-8AE2-06E1737D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c) [a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Ω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] = [20000 0.6 50 0 0 0]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1A786-0272-4FF3-8D3D-33E37627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89" y="1516856"/>
            <a:ext cx="4225105" cy="2547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71136-3A47-4D26-B679-4D690A221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8" y="3971926"/>
            <a:ext cx="3715363" cy="2811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1A9BE-EC7E-4765-B098-250558BD9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357" y="3867212"/>
            <a:ext cx="3569377" cy="29157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638EF8-BE28-4AEC-B41E-014DEB01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194" y="1516856"/>
            <a:ext cx="3025541" cy="23693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2DB615-E219-4AA5-A1EF-34B08C3BABB5}"/>
              </a:ext>
            </a:extLst>
          </p:cNvPr>
          <p:cNvSpPr txBox="1"/>
          <p:nvPr/>
        </p:nvSpPr>
        <p:spPr>
          <a:xfrm>
            <a:off x="8140959" y="1562878"/>
            <a:ext cx="38582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eccentricity, ground track speed varies greatly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Spacing between dots unequal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Inclination is same as (a), meaning range of coverage is similar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Travels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altitude means minimum spacing of dots is much smaller than previous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 close to repeating every three orbits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7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86DFC-F0BD-436F-BAAA-95148E538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d) [a e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l-GR" dirty="0"/>
              <a:t>ω</a:t>
            </a:r>
            <a:r>
              <a:rPr lang="en-US" dirty="0"/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Ω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l-GR" dirty="0">
                <a:latin typeface="Cambria" panose="02040503050406030204" pitchFamily="18" charset="0"/>
                <a:ea typeface="Cambria" panose="02040503050406030204" pitchFamily="18" charset="0"/>
              </a:rPr>
              <a:t>ν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] = [20000 0.6 110 0 0 0]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6B0F5-7766-4314-9A09-AAD768C4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6" y="1423989"/>
            <a:ext cx="3736998" cy="2176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6CA172-A543-4848-BC62-4A5CB8220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6" y="3600450"/>
            <a:ext cx="4086224" cy="3045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FE7C9C-E214-4301-AA5C-BA3C6C983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1" y="3733802"/>
            <a:ext cx="2598012" cy="29121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F1D8D-4B12-4D3E-A6F2-0CF5D03D9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874" y="1423989"/>
            <a:ext cx="2947239" cy="23098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01484E-6E72-4FE3-80FC-2D008E0D4D37}"/>
              </a:ext>
            </a:extLst>
          </p:cNvPr>
          <p:cNvSpPr txBox="1"/>
          <p:nvPr/>
        </p:nvSpPr>
        <p:spPr>
          <a:xfrm>
            <a:off x="7823718" y="1423989"/>
            <a:ext cx="4030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eccentricity leads to large variation in dot spacings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Inclination greater than (c), meaning the range of coverage is greater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Travels west on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 close to repeating every three orbits</a:t>
            </a:r>
          </a:p>
        </p:txBody>
      </p:sp>
    </p:spTree>
    <p:extLst>
      <p:ext uri="{BB962C8B-B14F-4D97-AF65-F5344CB8AC3E}">
        <p14:creationId xmlns:p14="http://schemas.microsoft.com/office/powerpoint/2010/main" val="3202352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1474</TotalTime>
  <Words>859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</vt:lpstr>
      <vt:lpstr>Cambria Math</vt:lpstr>
      <vt:lpstr>Courier New</vt:lpstr>
      <vt:lpstr>Office Theme</vt:lpstr>
      <vt:lpstr>Ground Track Tool</vt:lpstr>
      <vt:lpstr>Code Architecture</vt:lpstr>
      <vt:lpstr>rijk &amp; rECEF Trajectory</vt:lpstr>
      <vt:lpstr>Ground Track</vt:lpstr>
      <vt:lpstr>Azimuth &amp; Elevation</vt:lpstr>
      <vt:lpstr>a) [a e i ω Ω ν] = [7000 0.01 50 0 0 0]</vt:lpstr>
      <vt:lpstr>b) [a e i ω Ω ν] = [7000 0.01 110 0 0 0]</vt:lpstr>
      <vt:lpstr>c) [a e i ω Ω ν] = [20000 0.6 50 0 0 0]</vt:lpstr>
      <vt:lpstr>d) [a e i ω Ω ν] = [20000 0.6 110 0 0 0]</vt:lpstr>
      <vt:lpstr>e) [a e i ω Ω ν] = [15000 0.5 50 0 0 0]</vt:lpstr>
      <vt:lpstr>f) [a e i ω Ω ν] = [15000 0.5 50 90 0 0]</vt:lpstr>
      <vt:lpstr>g) [a e i ω Ω ν] = [15000 0.5 50 180 0 0]</vt:lpstr>
      <vt:lpstr>h) [a e i ω Ω ν] = [15000 0. 5 50 270 0 0]</vt:lpstr>
      <vt:lpstr>Repeat Ground Track Problem</vt:lpstr>
      <vt:lpstr>Repeat Ground Track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Ground Track Tool</dc:title>
  <dc:creator>Nicholas Delurgio</dc:creator>
  <cp:lastModifiedBy>Nicholas Delurgio</cp:lastModifiedBy>
  <cp:revision>36</cp:revision>
  <dcterms:created xsi:type="dcterms:W3CDTF">2020-12-07T21:20:10Z</dcterms:created>
  <dcterms:modified xsi:type="dcterms:W3CDTF">2020-12-08T21:54:29Z</dcterms:modified>
</cp:coreProperties>
</file>